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4"/>
  </p:sldMasterIdLst>
  <p:notesMasterIdLst>
    <p:notesMasterId r:id="rId12"/>
  </p:notesMasterIdLst>
  <p:sldIdLst>
    <p:sldId id="266" r:id="rId5"/>
    <p:sldId id="267" r:id="rId6"/>
    <p:sldId id="268" r:id="rId7"/>
    <p:sldId id="257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816AC8-51F8-4B15-8AA9-14FE3C78F67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AD201F1-CD8C-448D-892D-E44AC937316A}">
      <dgm:prSet custT="1"/>
      <dgm:spPr/>
      <dgm:t>
        <a:bodyPr/>
        <a:lstStyle/>
        <a:p>
          <a:r>
            <a:rPr lang="en-IN" sz="1200" dirty="0"/>
            <a:t>Data description and Variable Identification</a:t>
          </a:r>
          <a:endParaRPr lang="en-US" sz="1200" dirty="0"/>
        </a:p>
      </dgm:t>
    </dgm:pt>
    <dgm:pt modelId="{22D862B1-EE5B-4A67-91CB-44F3F5962A19}" type="parTrans" cxnId="{5AA57E19-89CF-4C11-AC05-0C3714EF8DC8}">
      <dgm:prSet/>
      <dgm:spPr/>
      <dgm:t>
        <a:bodyPr/>
        <a:lstStyle/>
        <a:p>
          <a:endParaRPr lang="en-US"/>
        </a:p>
      </dgm:t>
    </dgm:pt>
    <dgm:pt modelId="{BFAED751-E3AD-4836-8487-A7B1F846B880}" type="sibTrans" cxnId="{5AA57E19-89CF-4C11-AC05-0C3714EF8DC8}">
      <dgm:prSet/>
      <dgm:spPr/>
      <dgm:t>
        <a:bodyPr/>
        <a:lstStyle/>
        <a:p>
          <a:endParaRPr lang="en-US"/>
        </a:p>
      </dgm:t>
    </dgm:pt>
    <dgm:pt modelId="{93E74095-C1B1-4DBF-9F32-7A6411A4E1DD}">
      <dgm:prSet custT="1"/>
      <dgm:spPr/>
      <dgm:t>
        <a:bodyPr/>
        <a:lstStyle/>
        <a:p>
          <a:r>
            <a:rPr lang="en-IN" sz="1200" dirty="0"/>
            <a:t>Univariate Analysis and Visualization</a:t>
          </a:r>
          <a:endParaRPr lang="en-US" sz="1200" dirty="0"/>
        </a:p>
      </dgm:t>
    </dgm:pt>
    <dgm:pt modelId="{7D7B3D8C-B0E3-4E5F-80FE-2381A7ABBB73}" type="parTrans" cxnId="{51E48AEA-0B25-493D-A270-35921CC159B5}">
      <dgm:prSet/>
      <dgm:spPr/>
      <dgm:t>
        <a:bodyPr/>
        <a:lstStyle/>
        <a:p>
          <a:endParaRPr lang="en-US"/>
        </a:p>
      </dgm:t>
    </dgm:pt>
    <dgm:pt modelId="{7D83B22F-B61E-4136-9737-FC6C6E44B90A}" type="sibTrans" cxnId="{51E48AEA-0B25-493D-A270-35921CC159B5}">
      <dgm:prSet/>
      <dgm:spPr/>
      <dgm:t>
        <a:bodyPr/>
        <a:lstStyle/>
        <a:p>
          <a:endParaRPr lang="en-US"/>
        </a:p>
      </dgm:t>
    </dgm:pt>
    <dgm:pt modelId="{84D8EFE3-37F2-403D-BFC5-8211D4165FD0}">
      <dgm:prSet custT="1"/>
      <dgm:spPr/>
      <dgm:t>
        <a:bodyPr/>
        <a:lstStyle/>
        <a:p>
          <a:r>
            <a:rPr lang="en-IN" sz="1200" dirty="0"/>
            <a:t>Outlier Detection and Treatment</a:t>
          </a:r>
          <a:endParaRPr lang="en-US" sz="1200" dirty="0"/>
        </a:p>
      </dgm:t>
    </dgm:pt>
    <dgm:pt modelId="{53FFCF87-4990-43C8-A93B-0D659062F319}" type="parTrans" cxnId="{2C29579B-1E85-445E-81A0-0ABD2A877F4A}">
      <dgm:prSet/>
      <dgm:spPr/>
      <dgm:t>
        <a:bodyPr/>
        <a:lstStyle/>
        <a:p>
          <a:endParaRPr lang="en-US"/>
        </a:p>
      </dgm:t>
    </dgm:pt>
    <dgm:pt modelId="{8C9392F3-4975-410A-9228-F374527482E0}" type="sibTrans" cxnId="{2C29579B-1E85-445E-81A0-0ABD2A877F4A}">
      <dgm:prSet/>
      <dgm:spPr/>
      <dgm:t>
        <a:bodyPr/>
        <a:lstStyle/>
        <a:p>
          <a:endParaRPr lang="en-US"/>
        </a:p>
      </dgm:t>
    </dgm:pt>
    <dgm:pt modelId="{66AEDBE2-B0BA-42C8-8D94-98A7EFB5690B}">
      <dgm:prSet custT="1"/>
      <dgm:spPr/>
      <dgm:t>
        <a:bodyPr/>
        <a:lstStyle/>
        <a:p>
          <a:r>
            <a:rPr lang="en-IN" sz="1200" dirty="0"/>
            <a:t>Bivariate Analysis</a:t>
          </a:r>
          <a:endParaRPr lang="en-US" sz="1200" dirty="0"/>
        </a:p>
      </dgm:t>
    </dgm:pt>
    <dgm:pt modelId="{6B1612B5-ED1C-406E-B843-496B9B819A43}" type="parTrans" cxnId="{96185CED-5998-4658-956B-9E3E3E647900}">
      <dgm:prSet/>
      <dgm:spPr/>
      <dgm:t>
        <a:bodyPr/>
        <a:lstStyle/>
        <a:p>
          <a:endParaRPr lang="en-US"/>
        </a:p>
      </dgm:t>
    </dgm:pt>
    <dgm:pt modelId="{3D02F0D3-DE3C-48FC-81A9-1FF4B61D32BC}" type="sibTrans" cxnId="{96185CED-5998-4658-956B-9E3E3E647900}">
      <dgm:prSet/>
      <dgm:spPr/>
      <dgm:t>
        <a:bodyPr/>
        <a:lstStyle/>
        <a:p>
          <a:endParaRPr lang="en-US"/>
        </a:p>
      </dgm:t>
    </dgm:pt>
    <dgm:pt modelId="{8C62D840-81F4-41BA-B346-CFECF8B30071}">
      <dgm:prSet custT="1"/>
      <dgm:spPr/>
      <dgm:t>
        <a:bodyPr/>
        <a:lstStyle/>
        <a:p>
          <a:r>
            <a:rPr lang="en-IN" sz="1200" dirty="0"/>
            <a:t>Data Transformation</a:t>
          </a:r>
          <a:endParaRPr lang="en-US" sz="1200" dirty="0"/>
        </a:p>
      </dgm:t>
    </dgm:pt>
    <dgm:pt modelId="{F54D9942-9984-45A5-B2EB-9F044F6F3099}" type="parTrans" cxnId="{15E7FA02-3F61-4880-BF38-719865F9574D}">
      <dgm:prSet/>
      <dgm:spPr/>
      <dgm:t>
        <a:bodyPr/>
        <a:lstStyle/>
        <a:p>
          <a:endParaRPr lang="en-US"/>
        </a:p>
      </dgm:t>
    </dgm:pt>
    <dgm:pt modelId="{42B5A3AF-A983-48C7-9EAD-5863F5F1F27F}" type="sibTrans" cxnId="{15E7FA02-3F61-4880-BF38-719865F9574D}">
      <dgm:prSet/>
      <dgm:spPr/>
      <dgm:t>
        <a:bodyPr/>
        <a:lstStyle/>
        <a:p>
          <a:endParaRPr lang="en-US"/>
        </a:p>
      </dgm:t>
    </dgm:pt>
    <dgm:pt modelId="{B6EAD22A-C329-46AD-B4D5-6B993FDF51AE}">
      <dgm:prSet custT="1"/>
      <dgm:spPr/>
      <dgm:t>
        <a:bodyPr/>
        <a:lstStyle/>
        <a:p>
          <a:r>
            <a:rPr lang="en-IN" sz="1200" dirty="0"/>
            <a:t>Model Build (Logistic Regression/Random Forest)</a:t>
          </a:r>
          <a:endParaRPr lang="en-US" sz="1200" dirty="0"/>
        </a:p>
      </dgm:t>
    </dgm:pt>
    <dgm:pt modelId="{2F75AB63-8130-4975-99F4-0C7AF7353A1F}" type="parTrans" cxnId="{1183B2F0-FEDB-4A37-AD06-DF81AF8F4DCE}">
      <dgm:prSet/>
      <dgm:spPr/>
      <dgm:t>
        <a:bodyPr/>
        <a:lstStyle/>
        <a:p>
          <a:endParaRPr lang="en-US"/>
        </a:p>
      </dgm:t>
    </dgm:pt>
    <dgm:pt modelId="{CAC5A1A6-C415-4EBA-873A-DB46390D6866}" type="sibTrans" cxnId="{1183B2F0-FEDB-4A37-AD06-DF81AF8F4DCE}">
      <dgm:prSet/>
      <dgm:spPr/>
      <dgm:t>
        <a:bodyPr/>
        <a:lstStyle/>
        <a:p>
          <a:endParaRPr lang="en-US"/>
        </a:p>
      </dgm:t>
    </dgm:pt>
    <dgm:pt modelId="{331173B7-8AF7-46A6-8B44-41E7B0C3AFE3}">
      <dgm:prSet custT="1"/>
      <dgm:spPr/>
      <dgm:t>
        <a:bodyPr/>
        <a:lstStyle/>
        <a:p>
          <a:r>
            <a:rPr lang="en-IN" sz="1200" dirty="0"/>
            <a:t>Model Validation and Accuracy</a:t>
          </a:r>
          <a:endParaRPr lang="en-US" sz="1200" dirty="0"/>
        </a:p>
      </dgm:t>
    </dgm:pt>
    <dgm:pt modelId="{A9A8F374-EA22-4C0F-8084-21F26A6C26D1}" type="parTrans" cxnId="{210BF63C-66A0-4A1C-A199-2767719D83E1}">
      <dgm:prSet/>
      <dgm:spPr/>
      <dgm:t>
        <a:bodyPr/>
        <a:lstStyle/>
        <a:p>
          <a:endParaRPr lang="en-US"/>
        </a:p>
      </dgm:t>
    </dgm:pt>
    <dgm:pt modelId="{AE7624BE-5A7D-4D40-A79C-93A6DBDA278C}" type="sibTrans" cxnId="{210BF63C-66A0-4A1C-A199-2767719D83E1}">
      <dgm:prSet/>
      <dgm:spPr/>
      <dgm:t>
        <a:bodyPr/>
        <a:lstStyle/>
        <a:p>
          <a:endParaRPr lang="en-US"/>
        </a:p>
      </dgm:t>
    </dgm:pt>
    <dgm:pt modelId="{1A0662FB-5801-4CE5-8DC1-565D60813C82}">
      <dgm:prSet custT="1"/>
      <dgm:spPr/>
      <dgm:t>
        <a:bodyPr/>
        <a:lstStyle/>
        <a:p>
          <a:r>
            <a:rPr lang="en-IN" sz="1200" dirty="0"/>
            <a:t>Creation of Pickle File</a:t>
          </a:r>
          <a:endParaRPr lang="en-US" sz="1200" dirty="0"/>
        </a:p>
      </dgm:t>
    </dgm:pt>
    <dgm:pt modelId="{E0C93C57-4F84-4E22-A200-DE8E99EBF886}" type="parTrans" cxnId="{7B429DF1-EFEF-43AA-B38C-176BFC27D291}">
      <dgm:prSet/>
      <dgm:spPr/>
      <dgm:t>
        <a:bodyPr/>
        <a:lstStyle/>
        <a:p>
          <a:endParaRPr lang="en-US"/>
        </a:p>
      </dgm:t>
    </dgm:pt>
    <dgm:pt modelId="{EF3BBDFC-4B30-4120-BD6B-86A74EE0EDF5}" type="sibTrans" cxnId="{7B429DF1-EFEF-43AA-B38C-176BFC27D291}">
      <dgm:prSet/>
      <dgm:spPr/>
      <dgm:t>
        <a:bodyPr/>
        <a:lstStyle/>
        <a:p>
          <a:endParaRPr lang="en-US"/>
        </a:p>
      </dgm:t>
    </dgm:pt>
    <dgm:pt modelId="{F91A7BF1-38B6-47CB-93A3-11B6E47CC32B}" type="pres">
      <dgm:prSet presAssocID="{B3816AC8-51F8-4B15-8AA9-14FE3C78F67A}" presName="CompostProcess" presStyleCnt="0">
        <dgm:presLayoutVars>
          <dgm:dir/>
          <dgm:resizeHandles val="exact"/>
        </dgm:presLayoutVars>
      </dgm:prSet>
      <dgm:spPr/>
    </dgm:pt>
    <dgm:pt modelId="{2E7DA09B-5765-4E5B-BD82-82A9E5053CEE}" type="pres">
      <dgm:prSet presAssocID="{B3816AC8-51F8-4B15-8AA9-14FE3C78F67A}" presName="arrow" presStyleLbl="bgShp" presStyleIdx="0" presStyleCnt="1"/>
      <dgm:spPr/>
    </dgm:pt>
    <dgm:pt modelId="{76D053D4-EABF-4843-BD47-9C0A96F36606}" type="pres">
      <dgm:prSet presAssocID="{B3816AC8-51F8-4B15-8AA9-14FE3C78F67A}" presName="linearProcess" presStyleCnt="0"/>
      <dgm:spPr/>
    </dgm:pt>
    <dgm:pt modelId="{98C42180-2927-40D5-BB60-42D8062AD63B}" type="pres">
      <dgm:prSet presAssocID="{6AD201F1-CD8C-448D-892D-E44AC937316A}" presName="textNode" presStyleLbl="node1" presStyleIdx="0" presStyleCnt="8">
        <dgm:presLayoutVars>
          <dgm:bulletEnabled val="1"/>
        </dgm:presLayoutVars>
      </dgm:prSet>
      <dgm:spPr/>
    </dgm:pt>
    <dgm:pt modelId="{38E566AD-9BB1-4447-BB91-892F9C18C3DD}" type="pres">
      <dgm:prSet presAssocID="{BFAED751-E3AD-4836-8487-A7B1F846B880}" presName="sibTrans" presStyleCnt="0"/>
      <dgm:spPr/>
    </dgm:pt>
    <dgm:pt modelId="{97CAF866-802B-494F-BB4C-5815F7DC4DB5}" type="pres">
      <dgm:prSet presAssocID="{93E74095-C1B1-4DBF-9F32-7A6411A4E1DD}" presName="textNode" presStyleLbl="node1" presStyleIdx="1" presStyleCnt="8">
        <dgm:presLayoutVars>
          <dgm:bulletEnabled val="1"/>
        </dgm:presLayoutVars>
      </dgm:prSet>
      <dgm:spPr/>
    </dgm:pt>
    <dgm:pt modelId="{9A5B236F-F983-4007-8950-A1AA70A91BE1}" type="pres">
      <dgm:prSet presAssocID="{7D83B22F-B61E-4136-9737-FC6C6E44B90A}" presName="sibTrans" presStyleCnt="0"/>
      <dgm:spPr/>
    </dgm:pt>
    <dgm:pt modelId="{485485C4-6F49-4773-8EBE-F6D22F942428}" type="pres">
      <dgm:prSet presAssocID="{84D8EFE3-37F2-403D-BFC5-8211D4165FD0}" presName="textNode" presStyleLbl="node1" presStyleIdx="2" presStyleCnt="8">
        <dgm:presLayoutVars>
          <dgm:bulletEnabled val="1"/>
        </dgm:presLayoutVars>
      </dgm:prSet>
      <dgm:spPr/>
    </dgm:pt>
    <dgm:pt modelId="{769FFB71-5014-4ED6-BB22-6561D551D975}" type="pres">
      <dgm:prSet presAssocID="{8C9392F3-4975-410A-9228-F374527482E0}" presName="sibTrans" presStyleCnt="0"/>
      <dgm:spPr/>
    </dgm:pt>
    <dgm:pt modelId="{EBC07492-9A17-4E8E-8399-BFF127954173}" type="pres">
      <dgm:prSet presAssocID="{66AEDBE2-B0BA-42C8-8D94-98A7EFB5690B}" presName="textNode" presStyleLbl="node1" presStyleIdx="3" presStyleCnt="8">
        <dgm:presLayoutVars>
          <dgm:bulletEnabled val="1"/>
        </dgm:presLayoutVars>
      </dgm:prSet>
      <dgm:spPr/>
    </dgm:pt>
    <dgm:pt modelId="{72E38587-01A0-4A54-88F9-2D8AEC1CC8D9}" type="pres">
      <dgm:prSet presAssocID="{3D02F0D3-DE3C-48FC-81A9-1FF4B61D32BC}" presName="sibTrans" presStyleCnt="0"/>
      <dgm:spPr/>
    </dgm:pt>
    <dgm:pt modelId="{F699FBE4-5223-4287-BC21-6E27D59D8A1B}" type="pres">
      <dgm:prSet presAssocID="{8C62D840-81F4-41BA-B346-CFECF8B30071}" presName="textNode" presStyleLbl="node1" presStyleIdx="4" presStyleCnt="8">
        <dgm:presLayoutVars>
          <dgm:bulletEnabled val="1"/>
        </dgm:presLayoutVars>
      </dgm:prSet>
      <dgm:spPr/>
    </dgm:pt>
    <dgm:pt modelId="{C3F65E88-B15D-4DE6-91C8-B74CDC8707E6}" type="pres">
      <dgm:prSet presAssocID="{42B5A3AF-A983-48C7-9EAD-5863F5F1F27F}" presName="sibTrans" presStyleCnt="0"/>
      <dgm:spPr/>
    </dgm:pt>
    <dgm:pt modelId="{7B8164B8-77DE-42DE-B335-48AEF677365D}" type="pres">
      <dgm:prSet presAssocID="{B6EAD22A-C329-46AD-B4D5-6B993FDF51AE}" presName="textNode" presStyleLbl="node1" presStyleIdx="5" presStyleCnt="8">
        <dgm:presLayoutVars>
          <dgm:bulletEnabled val="1"/>
        </dgm:presLayoutVars>
      </dgm:prSet>
      <dgm:spPr/>
    </dgm:pt>
    <dgm:pt modelId="{067EF758-C570-4DFC-B048-E42DE165AC44}" type="pres">
      <dgm:prSet presAssocID="{CAC5A1A6-C415-4EBA-873A-DB46390D6866}" presName="sibTrans" presStyleCnt="0"/>
      <dgm:spPr/>
    </dgm:pt>
    <dgm:pt modelId="{697A50AB-8F9C-4D00-B715-289C64D4C38F}" type="pres">
      <dgm:prSet presAssocID="{331173B7-8AF7-46A6-8B44-41E7B0C3AFE3}" presName="textNode" presStyleLbl="node1" presStyleIdx="6" presStyleCnt="8">
        <dgm:presLayoutVars>
          <dgm:bulletEnabled val="1"/>
        </dgm:presLayoutVars>
      </dgm:prSet>
      <dgm:spPr/>
    </dgm:pt>
    <dgm:pt modelId="{30263941-48D1-4C3F-83E4-0BAB4069838C}" type="pres">
      <dgm:prSet presAssocID="{AE7624BE-5A7D-4D40-A79C-93A6DBDA278C}" presName="sibTrans" presStyleCnt="0"/>
      <dgm:spPr/>
    </dgm:pt>
    <dgm:pt modelId="{684DEB32-CAE4-45EB-96FF-0E42A085703E}" type="pres">
      <dgm:prSet presAssocID="{1A0662FB-5801-4CE5-8DC1-565D60813C82}" presName="textNode" presStyleLbl="node1" presStyleIdx="7" presStyleCnt="8">
        <dgm:presLayoutVars>
          <dgm:bulletEnabled val="1"/>
        </dgm:presLayoutVars>
      </dgm:prSet>
      <dgm:spPr/>
    </dgm:pt>
  </dgm:ptLst>
  <dgm:cxnLst>
    <dgm:cxn modelId="{15E7FA02-3F61-4880-BF38-719865F9574D}" srcId="{B3816AC8-51F8-4B15-8AA9-14FE3C78F67A}" destId="{8C62D840-81F4-41BA-B346-CFECF8B30071}" srcOrd="4" destOrd="0" parTransId="{F54D9942-9984-45A5-B2EB-9F044F6F3099}" sibTransId="{42B5A3AF-A983-48C7-9EAD-5863F5F1F27F}"/>
    <dgm:cxn modelId="{439E6D0C-4AFF-403D-8F51-BBF9F8BAD7CF}" type="presOf" srcId="{331173B7-8AF7-46A6-8B44-41E7B0C3AFE3}" destId="{697A50AB-8F9C-4D00-B715-289C64D4C38F}" srcOrd="0" destOrd="0" presId="urn:microsoft.com/office/officeart/2005/8/layout/hProcess9"/>
    <dgm:cxn modelId="{14BBCB16-F15F-4D58-8392-32290CF26B21}" type="presOf" srcId="{8C62D840-81F4-41BA-B346-CFECF8B30071}" destId="{F699FBE4-5223-4287-BC21-6E27D59D8A1B}" srcOrd="0" destOrd="0" presId="urn:microsoft.com/office/officeart/2005/8/layout/hProcess9"/>
    <dgm:cxn modelId="{5AA57E19-89CF-4C11-AC05-0C3714EF8DC8}" srcId="{B3816AC8-51F8-4B15-8AA9-14FE3C78F67A}" destId="{6AD201F1-CD8C-448D-892D-E44AC937316A}" srcOrd="0" destOrd="0" parTransId="{22D862B1-EE5B-4A67-91CB-44F3F5962A19}" sibTransId="{BFAED751-E3AD-4836-8487-A7B1F846B880}"/>
    <dgm:cxn modelId="{59709C2E-4ACA-4C2B-9172-A38B5AC1873B}" type="presOf" srcId="{B3816AC8-51F8-4B15-8AA9-14FE3C78F67A}" destId="{F91A7BF1-38B6-47CB-93A3-11B6E47CC32B}" srcOrd="0" destOrd="0" presId="urn:microsoft.com/office/officeart/2005/8/layout/hProcess9"/>
    <dgm:cxn modelId="{210BF63C-66A0-4A1C-A199-2767719D83E1}" srcId="{B3816AC8-51F8-4B15-8AA9-14FE3C78F67A}" destId="{331173B7-8AF7-46A6-8B44-41E7B0C3AFE3}" srcOrd="6" destOrd="0" parTransId="{A9A8F374-EA22-4C0F-8084-21F26A6C26D1}" sibTransId="{AE7624BE-5A7D-4D40-A79C-93A6DBDA278C}"/>
    <dgm:cxn modelId="{F5334B50-AC01-497C-9D10-6B5001DDF9CB}" type="presOf" srcId="{6AD201F1-CD8C-448D-892D-E44AC937316A}" destId="{98C42180-2927-40D5-BB60-42D8062AD63B}" srcOrd="0" destOrd="0" presId="urn:microsoft.com/office/officeart/2005/8/layout/hProcess9"/>
    <dgm:cxn modelId="{EB750B78-251C-49E1-BAE6-08C51C276153}" type="presOf" srcId="{84D8EFE3-37F2-403D-BFC5-8211D4165FD0}" destId="{485485C4-6F49-4773-8EBE-F6D22F942428}" srcOrd="0" destOrd="0" presId="urn:microsoft.com/office/officeart/2005/8/layout/hProcess9"/>
    <dgm:cxn modelId="{2C29579B-1E85-445E-81A0-0ABD2A877F4A}" srcId="{B3816AC8-51F8-4B15-8AA9-14FE3C78F67A}" destId="{84D8EFE3-37F2-403D-BFC5-8211D4165FD0}" srcOrd="2" destOrd="0" parTransId="{53FFCF87-4990-43C8-A93B-0D659062F319}" sibTransId="{8C9392F3-4975-410A-9228-F374527482E0}"/>
    <dgm:cxn modelId="{45AD73C3-A179-48D7-AB35-B7988E8C3349}" type="presOf" srcId="{66AEDBE2-B0BA-42C8-8D94-98A7EFB5690B}" destId="{EBC07492-9A17-4E8E-8399-BFF127954173}" srcOrd="0" destOrd="0" presId="urn:microsoft.com/office/officeart/2005/8/layout/hProcess9"/>
    <dgm:cxn modelId="{202475C7-D461-4A20-A853-EE1B38A5FF56}" type="presOf" srcId="{1A0662FB-5801-4CE5-8DC1-565D60813C82}" destId="{684DEB32-CAE4-45EB-96FF-0E42A085703E}" srcOrd="0" destOrd="0" presId="urn:microsoft.com/office/officeart/2005/8/layout/hProcess9"/>
    <dgm:cxn modelId="{D6E356CD-F803-43DF-A865-3F1C7EBC9EFA}" type="presOf" srcId="{B6EAD22A-C329-46AD-B4D5-6B993FDF51AE}" destId="{7B8164B8-77DE-42DE-B335-48AEF677365D}" srcOrd="0" destOrd="0" presId="urn:microsoft.com/office/officeart/2005/8/layout/hProcess9"/>
    <dgm:cxn modelId="{51E48AEA-0B25-493D-A270-35921CC159B5}" srcId="{B3816AC8-51F8-4B15-8AA9-14FE3C78F67A}" destId="{93E74095-C1B1-4DBF-9F32-7A6411A4E1DD}" srcOrd="1" destOrd="0" parTransId="{7D7B3D8C-B0E3-4E5F-80FE-2381A7ABBB73}" sibTransId="{7D83B22F-B61E-4136-9737-FC6C6E44B90A}"/>
    <dgm:cxn modelId="{96185CED-5998-4658-956B-9E3E3E647900}" srcId="{B3816AC8-51F8-4B15-8AA9-14FE3C78F67A}" destId="{66AEDBE2-B0BA-42C8-8D94-98A7EFB5690B}" srcOrd="3" destOrd="0" parTransId="{6B1612B5-ED1C-406E-B843-496B9B819A43}" sibTransId="{3D02F0D3-DE3C-48FC-81A9-1FF4B61D32BC}"/>
    <dgm:cxn modelId="{1183B2F0-FEDB-4A37-AD06-DF81AF8F4DCE}" srcId="{B3816AC8-51F8-4B15-8AA9-14FE3C78F67A}" destId="{B6EAD22A-C329-46AD-B4D5-6B993FDF51AE}" srcOrd="5" destOrd="0" parTransId="{2F75AB63-8130-4975-99F4-0C7AF7353A1F}" sibTransId="{CAC5A1A6-C415-4EBA-873A-DB46390D6866}"/>
    <dgm:cxn modelId="{7B429DF1-EFEF-43AA-B38C-176BFC27D291}" srcId="{B3816AC8-51F8-4B15-8AA9-14FE3C78F67A}" destId="{1A0662FB-5801-4CE5-8DC1-565D60813C82}" srcOrd="7" destOrd="0" parTransId="{E0C93C57-4F84-4E22-A200-DE8E99EBF886}" sibTransId="{EF3BBDFC-4B30-4120-BD6B-86A74EE0EDF5}"/>
    <dgm:cxn modelId="{31AABEFE-7B58-4C96-88AE-572796F9D267}" type="presOf" srcId="{93E74095-C1B1-4DBF-9F32-7A6411A4E1DD}" destId="{97CAF866-802B-494F-BB4C-5815F7DC4DB5}" srcOrd="0" destOrd="0" presId="urn:microsoft.com/office/officeart/2005/8/layout/hProcess9"/>
    <dgm:cxn modelId="{854D4D3E-F333-47BF-AA24-42F84DB3C2D8}" type="presParOf" srcId="{F91A7BF1-38B6-47CB-93A3-11B6E47CC32B}" destId="{2E7DA09B-5765-4E5B-BD82-82A9E5053CEE}" srcOrd="0" destOrd="0" presId="urn:microsoft.com/office/officeart/2005/8/layout/hProcess9"/>
    <dgm:cxn modelId="{D00C8C7D-42AB-470B-809F-D99250F4D615}" type="presParOf" srcId="{F91A7BF1-38B6-47CB-93A3-11B6E47CC32B}" destId="{76D053D4-EABF-4843-BD47-9C0A96F36606}" srcOrd="1" destOrd="0" presId="urn:microsoft.com/office/officeart/2005/8/layout/hProcess9"/>
    <dgm:cxn modelId="{79142052-49E3-4E59-A75A-BD31DB972A16}" type="presParOf" srcId="{76D053D4-EABF-4843-BD47-9C0A96F36606}" destId="{98C42180-2927-40D5-BB60-42D8062AD63B}" srcOrd="0" destOrd="0" presId="urn:microsoft.com/office/officeart/2005/8/layout/hProcess9"/>
    <dgm:cxn modelId="{C8AEEB09-DBAE-4257-BC7D-7F443D1C50B9}" type="presParOf" srcId="{76D053D4-EABF-4843-BD47-9C0A96F36606}" destId="{38E566AD-9BB1-4447-BB91-892F9C18C3DD}" srcOrd="1" destOrd="0" presId="urn:microsoft.com/office/officeart/2005/8/layout/hProcess9"/>
    <dgm:cxn modelId="{9BC98DDA-3D83-451C-BD95-5B02638EE693}" type="presParOf" srcId="{76D053D4-EABF-4843-BD47-9C0A96F36606}" destId="{97CAF866-802B-494F-BB4C-5815F7DC4DB5}" srcOrd="2" destOrd="0" presId="urn:microsoft.com/office/officeart/2005/8/layout/hProcess9"/>
    <dgm:cxn modelId="{BB89DD73-5613-4E38-965C-119F076A9FB0}" type="presParOf" srcId="{76D053D4-EABF-4843-BD47-9C0A96F36606}" destId="{9A5B236F-F983-4007-8950-A1AA70A91BE1}" srcOrd="3" destOrd="0" presId="urn:microsoft.com/office/officeart/2005/8/layout/hProcess9"/>
    <dgm:cxn modelId="{0199DA80-01B5-4620-B502-ED0708DDFC21}" type="presParOf" srcId="{76D053D4-EABF-4843-BD47-9C0A96F36606}" destId="{485485C4-6F49-4773-8EBE-F6D22F942428}" srcOrd="4" destOrd="0" presId="urn:microsoft.com/office/officeart/2005/8/layout/hProcess9"/>
    <dgm:cxn modelId="{84D18D04-428B-4F90-8BF6-73BF9FBEB484}" type="presParOf" srcId="{76D053D4-EABF-4843-BD47-9C0A96F36606}" destId="{769FFB71-5014-4ED6-BB22-6561D551D975}" srcOrd="5" destOrd="0" presId="urn:microsoft.com/office/officeart/2005/8/layout/hProcess9"/>
    <dgm:cxn modelId="{940890F6-B759-471E-9AC2-9A2CF9FFB963}" type="presParOf" srcId="{76D053D4-EABF-4843-BD47-9C0A96F36606}" destId="{EBC07492-9A17-4E8E-8399-BFF127954173}" srcOrd="6" destOrd="0" presId="urn:microsoft.com/office/officeart/2005/8/layout/hProcess9"/>
    <dgm:cxn modelId="{D2B58E19-5ABE-4080-BA9D-47EE8B3A5DFD}" type="presParOf" srcId="{76D053D4-EABF-4843-BD47-9C0A96F36606}" destId="{72E38587-01A0-4A54-88F9-2D8AEC1CC8D9}" srcOrd="7" destOrd="0" presId="urn:microsoft.com/office/officeart/2005/8/layout/hProcess9"/>
    <dgm:cxn modelId="{BA100D18-5C82-4581-9AC6-15BF71804A63}" type="presParOf" srcId="{76D053D4-EABF-4843-BD47-9C0A96F36606}" destId="{F699FBE4-5223-4287-BC21-6E27D59D8A1B}" srcOrd="8" destOrd="0" presId="urn:microsoft.com/office/officeart/2005/8/layout/hProcess9"/>
    <dgm:cxn modelId="{1396B0B6-6E0C-4007-B570-C71D5C2CB96F}" type="presParOf" srcId="{76D053D4-EABF-4843-BD47-9C0A96F36606}" destId="{C3F65E88-B15D-4DE6-91C8-B74CDC8707E6}" srcOrd="9" destOrd="0" presId="urn:microsoft.com/office/officeart/2005/8/layout/hProcess9"/>
    <dgm:cxn modelId="{3A3E4680-36D0-43F5-B634-75517EFB101B}" type="presParOf" srcId="{76D053D4-EABF-4843-BD47-9C0A96F36606}" destId="{7B8164B8-77DE-42DE-B335-48AEF677365D}" srcOrd="10" destOrd="0" presId="urn:microsoft.com/office/officeart/2005/8/layout/hProcess9"/>
    <dgm:cxn modelId="{6D7E7E9B-B6C6-423F-BCC9-D8591A3928E1}" type="presParOf" srcId="{76D053D4-EABF-4843-BD47-9C0A96F36606}" destId="{067EF758-C570-4DFC-B048-E42DE165AC44}" srcOrd="11" destOrd="0" presId="urn:microsoft.com/office/officeart/2005/8/layout/hProcess9"/>
    <dgm:cxn modelId="{F0AED699-F143-4CEA-AFA7-7F40681BBFD9}" type="presParOf" srcId="{76D053D4-EABF-4843-BD47-9C0A96F36606}" destId="{697A50AB-8F9C-4D00-B715-289C64D4C38F}" srcOrd="12" destOrd="0" presId="urn:microsoft.com/office/officeart/2005/8/layout/hProcess9"/>
    <dgm:cxn modelId="{A6A6D951-5FAC-4843-AD49-5F5DB0B368E6}" type="presParOf" srcId="{76D053D4-EABF-4843-BD47-9C0A96F36606}" destId="{30263941-48D1-4C3F-83E4-0BAB4069838C}" srcOrd="13" destOrd="0" presId="urn:microsoft.com/office/officeart/2005/8/layout/hProcess9"/>
    <dgm:cxn modelId="{8F8BE41D-F1F0-4F8F-B458-E312513938AA}" type="presParOf" srcId="{76D053D4-EABF-4843-BD47-9C0A96F36606}" destId="{684DEB32-CAE4-45EB-96FF-0E42A085703E}" srcOrd="1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DA09B-5765-4E5B-BD82-82A9E5053CEE}">
      <dsp:nvSpPr>
        <dsp:cNvPr id="0" name=""/>
        <dsp:cNvSpPr/>
      </dsp:nvSpPr>
      <dsp:spPr>
        <a:xfrm>
          <a:off x="758951" y="0"/>
          <a:ext cx="8601456" cy="356616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42180-2927-40D5-BB60-42D8062AD63B}">
      <dsp:nvSpPr>
        <dsp:cNvPr id="0" name=""/>
        <dsp:cNvSpPr/>
      </dsp:nvSpPr>
      <dsp:spPr>
        <a:xfrm>
          <a:off x="4941" y="1069848"/>
          <a:ext cx="1102852" cy="142646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description and Variable Identification</a:t>
          </a:r>
          <a:endParaRPr lang="en-US" sz="1200" kern="1200" dirty="0"/>
        </a:p>
      </dsp:txBody>
      <dsp:txXfrm>
        <a:off x="58778" y="1123685"/>
        <a:ext cx="995178" cy="1318790"/>
      </dsp:txXfrm>
    </dsp:sp>
    <dsp:sp modelId="{97CAF866-802B-494F-BB4C-5815F7DC4DB5}">
      <dsp:nvSpPr>
        <dsp:cNvPr id="0" name=""/>
        <dsp:cNvSpPr/>
      </dsp:nvSpPr>
      <dsp:spPr>
        <a:xfrm>
          <a:off x="1291601" y="1069848"/>
          <a:ext cx="1102852" cy="14264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Univariate Analysis and Visualization</a:t>
          </a:r>
          <a:endParaRPr lang="en-US" sz="1200" kern="1200" dirty="0"/>
        </a:p>
      </dsp:txBody>
      <dsp:txXfrm>
        <a:off x="1345438" y="1123685"/>
        <a:ext cx="995178" cy="1318790"/>
      </dsp:txXfrm>
    </dsp:sp>
    <dsp:sp modelId="{485485C4-6F49-4773-8EBE-F6D22F942428}">
      <dsp:nvSpPr>
        <dsp:cNvPr id="0" name=""/>
        <dsp:cNvSpPr/>
      </dsp:nvSpPr>
      <dsp:spPr>
        <a:xfrm>
          <a:off x="2578262" y="1069848"/>
          <a:ext cx="1102852" cy="142646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Outlier Detection and Treatment</a:t>
          </a:r>
          <a:endParaRPr lang="en-US" sz="1200" kern="1200" dirty="0"/>
        </a:p>
      </dsp:txBody>
      <dsp:txXfrm>
        <a:off x="2632099" y="1123685"/>
        <a:ext cx="995178" cy="1318790"/>
      </dsp:txXfrm>
    </dsp:sp>
    <dsp:sp modelId="{EBC07492-9A17-4E8E-8399-BFF127954173}">
      <dsp:nvSpPr>
        <dsp:cNvPr id="0" name=""/>
        <dsp:cNvSpPr/>
      </dsp:nvSpPr>
      <dsp:spPr>
        <a:xfrm>
          <a:off x="3864923" y="1069848"/>
          <a:ext cx="1102852" cy="14264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Bivariate Analysis</a:t>
          </a:r>
          <a:endParaRPr lang="en-US" sz="1200" kern="1200" dirty="0"/>
        </a:p>
      </dsp:txBody>
      <dsp:txXfrm>
        <a:off x="3918760" y="1123685"/>
        <a:ext cx="995178" cy="1318790"/>
      </dsp:txXfrm>
    </dsp:sp>
    <dsp:sp modelId="{F699FBE4-5223-4287-BC21-6E27D59D8A1B}">
      <dsp:nvSpPr>
        <dsp:cNvPr id="0" name=""/>
        <dsp:cNvSpPr/>
      </dsp:nvSpPr>
      <dsp:spPr>
        <a:xfrm>
          <a:off x="5151584" y="1069848"/>
          <a:ext cx="1102852" cy="14264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Transformation</a:t>
          </a:r>
          <a:endParaRPr lang="en-US" sz="1200" kern="1200" dirty="0"/>
        </a:p>
      </dsp:txBody>
      <dsp:txXfrm>
        <a:off x="5205421" y="1123685"/>
        <a:ext cx="995178" cy="1318790"/>
      </dsp:txXfrm>
    </dsp:sp>
    <dsp:sp modelId="{7B8164B8-77DE-42DE-B335-48AEF677365D}">
      <dsp:nvSpPr>
        <dsp:cNvPr id="0" name=""/>
        <dsp:cNvSpPr/>
      </dsp:nvSpPr>
      <dsp:spPr>
        <a:xfrm>
          <a:off x="6438245" y="1069848"/>
          <a:ext cx="1102852" cy="142646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Model Build (Logistic Regression/Random Forest)</a:t>
          </a:r>
          <a:endParaRPr lang="en-US" sz="1200" kern="1200" dirty="0"/>
        </a:p>
      </dsp:txBody>
      <dsp:txXfrm>
        <a:off x="6492082" y="1123685"/>
        <a:ext cx="995178" cy="1318790"/>
      </dsp:txXfrm>
    </dsp:sp>
    <dsp:sp modelId="{697A50AB-8F9C-4D00-B715-289C64D4C38F}">
      <dsp:nvSpPr>
        <dsp:cNvPr id="0" name=""/>
        <dsp:cNvSpPr/>
      </dsp:nvSpPr>
      <dsp:spPr>
        <a:xfrm>
          <a:off x="7724905" y="1069848"/>
          <a:ext cx="1102852" cy="14264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Model Validation and Accuracy</a:t>
          </a:r>
          <a:endParaRPr lang="en-US" sz="1200" kern="1200" dirty="0"/>
        </a:p>
      </dsp:txBody>
      <dsp:txXfrm>
        <a:off x="7778742" y="1123685"/>
        <a:ext cx="995178" cy="1318790"/>
      </dsp:txXfrm>
    </dsp:sp>
    <dsp:sp modelId="{684DEB32-CAE4-45EB-96FF-0E42A085703E}">
      <dsp:nvSpPr>
        <dsp:cNvPr id="0" name=""/>
        <dsp:cNvSpPr/>
      </dsp:nvSpPr>
      <dsp:spPr>
        <a:xfrm>
          <a:off x="9011566" y="1069848"/>
          <a:ext cx="1102852" cy="142646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Creation of Pickle File</a:t>
          </a:r>
          <a:endParaRPr lang="en-US" sz="1200" kern="1200" dirty="0"/>
        </a:p>
      </dsp:txBody>
      <dsp:txXfrm>
        <a:off x="9065403" y="1123685"/>
        <a:ext cx="995178" cy="1318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083-B52A-441F-A77B-EC7E7F1E5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3F0AD-CA93-49A1-9041-2C8EBC83C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C9688-0CAD-4612-A9E6-5EDE9C30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8CED-BF1E-470F-A4E6-433CF353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83B29-1FED-417C-85B2-0A249234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7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B759-18E2-4F3F-8376-EB94E54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451A0-5BB6-406F-A480-24ED75D6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61AF-74F4-4F3B-8A22-BED6F953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C00E4-6B6F-4954-952A-C2DB5127F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1C829-192F-453C-A04C-88D3F14E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1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41752-8375-4108-BB4B-D9DC81E59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A9A77-C34C-4632-A86D-7AB674F1B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187E-6DD1-477A-9472-025A89AE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471F5-DEA2-4B70-BDE1-BFEC2078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7DB1-99AA-4A71-A7E7-D76E3AEC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9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1BBC-7585-4124-9BE7-710FA90F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54A58-2694-47F9-8B7B-DBF7FC969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4B6D4-F2EB-4BBE-9DDF-0E988CDA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53B3C-7FDE-485F-97C2-63D2111A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F60D6-5626-46D4-B10E-70219A6B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8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0F05-2AFE-45CA-944F-EB1BB433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32274-8E00-411F-A7BC-567FF4D01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21053-13FF-4B83-B51D-AE2C2C42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F921C-9250-4B69-8781-E84E90B0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447DC-81D1-4A89-BA66-162E3C20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9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D668-EA31-4F08-9468-D903435E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5429-D95A-4567-8037-2F395FBB5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601D3-CB29-4316-8B38-3CE7C9A84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28251-9256-487F-B44E-B8AF0C75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E90C8-C971-44FC-939C-4CC1C989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ED45B-D059-4D92-A170-2BDF5CAB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0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4BD-AD3D-4407-8D84-57688C55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C40D-7092-4A17-AA43-AFAF83D6E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BBA80-C9D6-433A-B229-D80F2E05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E35E9-7B8C-4D77-800C-5AD7F204D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2A7AD-955D-4538-BE66-5D03566C3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6820B9-4D0D-49AE-AD1E-142BEB9BA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B52B4-CCF0-4C85-B418-BEA3D443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B04B68-CB3B-44EF-BEBC-B6A64482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42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0EF0F-61EE-47C5-955A-42AC7547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7119C-E3D1-40BD-A213-3B1AC61B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7CAE9-9673-4A44-B657-BE3DBE1B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02D62-7A41-4C3A-AD38-618A4836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4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31FC5-F2B8-4762-AA46-EDCC036C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123E9-0485-40FD-A789-93FD226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AFD34-88E0-4CAC-873C-61D1A8E7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55FD-3F41-4CCD-B67D-0E90357D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4D03-8D17-45C2-9CF3-96AF4BC1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5652A-B168-46B5-8120-5E40781F7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F1F6B-CF8C-4A65-81E4-F49E4E7A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90866-D192-43C1-9AF1-48B1EDBC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CAFD5-A390-44DB-9F2C-1C7CD282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3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680F-5724-466E-82D1-CDC1EACD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CAAA9-3157-4DD9-9C9D-CCE15E795A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9346C-6EE8-429B-81E2-1CA952D85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827F3-F068-4138-BCA5-2355EB57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577F1-3F1E-4045-AD8F-CDFC31DE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34B4F-3E11-4D42-AAA3-D97CE005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1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97EDFD-8C28-48E4-9A67-ECF235E7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E08D-6AE5-47E5-9BE2-152402CA7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E862F-8F3A-458F-9A50-04B31D849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5795B-68B6-4B56-9AE5-FA9D5A8B3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A3D0-67AC-412B-A3B0-C11A3DBF7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75A28701-4993-4D44-8068-6FAE1AE76836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228112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" t="9091" r="2562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71" y="1578860"/>
            <a:ext cx="5022487" cy="1874055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CUSTOMER CHURN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 b="1"/>
              <a:t>PORTFOLIO PROJECT ON CLASSIFICATION</a:t>
            </a:r>
          </a:p>
          <a:p>
            <a:pPr algn="l">
              <a:spcAft>
                <a:spcPts val="600"/>
              </a:spcAft>
            </a:pPr>
            <a:r>
              <a:rPr lang="en-US" sz="2000" b="1"/>
              <a:t>APOORVA KALASKAR (DP-2008-OM)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A5BDF-76E1-4659-B802-EFF52DD2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AD42-62B9-4C89-80CD-26A71695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IN" sz="1900" dirty="0"/>
              <a:t>Happy customers is a priority for growth of any business. Same way it is important for telecom industry to keep a track on customer retention. </a:t>
            </a:r>
          </a:p>
          <a:p>
            <a:r>
              <a:rPr lang="en-IN" sz="1900" dirty="0"/>
              <a:t>Customer retention is easier than acquiring new customers as you have already gained loyalty from them.</a:t>
            </a:r>
          </a:p>
          <a:p>
            <a:r>
              <a:rPr lang="en-IN" sz="1900" dirty="0"/>
              <a:t>Customer churn can have multiple reasons and it impedes the growth of the companies. </a:t>
            </a:r>
          </a:p>
          <a:p>
            <a:r>
              <a:rPr lang="en-IN" sz="1900" dirty="0"/>
              <a:t>Organizations need to have specific algorithm to calculate the customer churn rate and factors impacting it for business wellness.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3B31D1A-9A2B-4F11-8D23-112831D87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1" r="-1" b="14143"/>
          <a:stretch/>
        </p:blipFill>
        <p:spPr>
          <a:xfrm>
            <a:off x="5295320" y="2205172"/>
            <a:ext cx="6253212" cy="35175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4126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EC0D1-1CC1-4D29-A80F-FF8434F4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17792-D34C-4B30-A725-9FCA770B1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IN" sz="2000" dirty="0"/>
              <a:t>Dataset for customer churn was downloaded from internet. </a:t>
            </a:r>
          </a:p>
          <a:p>
            <a:r>
              <a:rPr lang="en-IN" sz="2000" dirty="0"/>
              <a:t>The dataset has 20 attributes in total across 4250 records.</a:t>
            </a:r>
          </a:p>
          <a:p>
            <a:r>
              <a:rPr lang="en-IN" sz="2000" dirty="0"/>
              <a:t>The response variable is ‘churn’ which gives us a categorical output of customer churn.</a:t>
            </a:r>
          </a:p>
          <a:p>
            <a:r>
              <a:rPr lang="en-IN" sz="2000" dirty="0"/>
              <a:t>The predictors include customer stay tenure, plan details and call details at different time of day.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C7195BD-8EE9-4776-B56D-950A2E3E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162" y="1782981"/>
            <a:ext cx="4607527" cy="43618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419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DATA PREPROCESSING AND MODEL BUILD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DBCE777-442E-45DE-96BF-50932627B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597922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7811C-1C59-479B-A92B-354538A0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 AND 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457650-DF4B-45DC-8E77-924499E4A565}"/>
              </a:ext>
            </a:extLst>
          </p:cNvPr>
          <p:cNvSpPr>
            <a:spLocks noGrp="1"/>
          </p:cNvSpPr>
          <p:nvPr/>
        </p:nvSpPr>
        <p:spPr>
          <a:xfrm>
            <a:off x="643468" y="1782981"/>
            <a:ext cx="5411659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Logistic Regression</a:t>
            </a:r>
          </a:p>
          <a:p>
            <a:pPr marL="0" indent="0" defTabSz="914400">
              <a:lnSpc>
                <a:spcPct val="90000"/>
              </a:lnSpc>
              <a:buClr>
                <a:schemeClr val="accent1"/>
              </a:buClr>
              <a:buSzPct val="100000"/>
              <a:buNone/>
            </a:pPr>
            <a:r>
              <a:rPr lang="en-US" sz="1900" dirty="0">
                <a:solidFill>
                  <a:schemeClr val="tx1"/>
                </a:solidFill>
              </a:rPr>
              <a:t>         1. All Features -&gt; Accuracy 75.39%</a:t>
            </a:r>
          </a:p>
          <a:p>
            <a:pPr marL="0" indent="0" defTabSz="914400">
              <a:lnSpc>
                <a:spcPct val="90000"/>
              </a:lnSpc>
              <a:buClr>
                <a:schemeClr val="accent1"/>
              </a:buClr>
              <a:buSzPct val="100000"/>
              <a:buNone/>
            </a:pPr>
            <a:r>
              <a:rPr lang="en-US" sz="1900" dirty="0">
                <a:solidFill>
                  <a:schemeClr val="tx1"/>
                </a:solidFill>
              </a:rPr>
              <a:t>             Classification report:</a:t>
            </a:r>
          </a:p>
          <a:p>
            <a:pPr marL="0" indent="0" defTabSz="914400">
              <a:lnSpc>
                <a:spcPct val="90000"/>
              </a:lnSpc>
              <a:buClr>
                <a:schemeClr val="accent1"/>
              </a:buClr>
              <a:buSzPct val="100000"/>
              <a:buNone/>
            </a:pPr>
            <a:r>
              <a:rPr lang="en-US" sz="1900" dirty="0">
                <a:solidFill>
                  <a:schemeClr val="tx1"/>
                </a:solidFill>
              </a:rPr>
              <a:t>         2. SMOTE Dataset -&gt; Accuracy 80.30%</a:t>
            </a:r>
          </a:p>
          <a:p>
            <a:pPr marL="0" indent="0" defTabSz="914400">
              <a:lnSpc>
                <a:spcPct val="90000"/>
              </a:lnSpc>
              <a:buClr>
                <a:schemeClr val="accent1"/>
              </a:buClr>
              <a:buSzPct val="100000"/>
              <a:buNone/>
            </a:pPr>
            <a:r>
              <a:rPr lang="en-US" sz="1900" dirty="0">
                <a:solidFill>
                  <a:schemeClr val="tx1"/>
                </a:solidFill>
              </a:rPr>
              <a:t>             Classification report:  </a:t>
            </a:r>
          </a:p>
          <a:p>
            <a:pPr marL="0" indent="-228600" defTabSz="914400">
              <a:lnSpc>
                <a:spcPct val="9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Random Forest</a:t>
            </a:r>
          </a:p>
          <a:p>
            <a:pPr marL="0" indent="0" defTabSz="914400">
              <a:lnSpc>
                <a:spcPct val="90000"/>
              </a:lnSpc>
              <a:buClr>
                <a:schemeClr val="accent1"/>
              </a:buClr>
              <a:buSzPct val="100000"/>
              <a:buNone/>
            </a:pPr>
            <a:r>
              <a:rPr lang="en-US" sz="1900" dirty="0">
                <a:solidFill>
                  <a:schemeClr val="tx1"/>
                </a:solidFill>
              </a:rPr>
              <a:t>        A. All Features -&gt; Accuracy 83.97%</a:t>
            </a:r>
          </a:p>
          <a:p>
            <a:pPr marL="0" indent="0" defTabSz="914400">
              <a:lnSpc>
                <a:spcPct val="90000"/>
              </a:lnSpc>
              <a:buClr>
                <a:schemeClr val="accent1"/>
              </a:buClr>
              <a:buSzPct val="100000"/>
              <a:buNone/>
            </a:pPr>
            <a:r>
              <a:rPr lang="en-US" sz="1900" dirty="0">
                <a:solidFill>
                  <a:schemeClr val="tx1"/>
                </a:solidFill>
              </a:rPr>
              <a:t>        B. Feature Selection -&gt; 97.70%</a:t>
            </a:r>
          </a:p>
          <a:p>
            <a:pPr marL="0" indent="0" defTabSz="914400">
              <a:lnSpc>
                <a:spcPct val="90000"/>
              </a:lnSpc>
              <a:buClr>
                <a:schemeClr val="accent1"/>
              </a:buClr>
              <a:buSzPct val="100000"/>
              <a:buNone/>
            </a:pPr>
            <a:r>
              <a:rPr lang="en-US" sz="1900" dirty="0">
                <a:solidFill>
                  <a:schemeClr val="tx1"/>
                </a:solidFill>
              </a:rPr>
              <a:t>        C. Hyper Parameter Tuning -&gt; 92.74%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81CE203-3D67-43F9-B3A9-197776C3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846" y="902374"/>
            <a:ext cx="4192132" cy="17945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12D48C5-A950-4420-B37E-FA8D347C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27" y="2756452"/>
            <a:ext cx="3945187" cy="1499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4CECCF-5B9C-4631-AE03-BC20FEFB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637" y="4670820"/>
            <a:ext cx="4376029" cy="16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AFBB-FA19-4E3D-BA44-B780DABA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 CHURN PREDICTION 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A6205-EF68-4726-8610-07A25BF2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62" y="1863801"/>
            <a:ext cx="1015027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3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63075-E2EC-4C47-BF54-5D6ACD7E5484}"/>
              </a:ext>
            </a:extLst>
          </p:cNvPr>
          <p:cNvSpPr/>
          <p:nvPr/>
        </p:nvSpPr>
        <p:spPr>
          <a:xfrm>
            <a:off x="4298945" y="2897057"/>
            <a:ext cx="3642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20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endParaRPr lang="en-I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0018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255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 2</vt:lpstr>
      <vt:lpstr>Office Theme</vt:lpstr>
      <vt:lpstr>CUSTOMER CHURN PREDICTION</vt:lpstr>
      <vt:lpstr>PROBLEM STATEMENT</vt:lpstr>
      <vt:lpstr>DATASET</vt:lpstr>
      <vt:lpstr>DATA PREPROCESSING AND MODEL BUILD</vt:lpstr>
      <vt:lpstr>MODEL BUILD AND RESULTS</vt:lpstr>
      <vt:lpstr>CUSTOMER CHURN PREDICTION GUI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</dc:title>
  <dc:creator>Apoorva Kalaskar</dc:creator>
  <cp:lastModifiedBy>Apoorva Kalaskar</cp:lastModifiedBy>
  <cp:revision>15</cp:revision>
  <dcterms:created xsi:type="dcterms:W3CDTF">2021-05-28T14:36:20Z</dcterms:created>
  <dcterms:modified xsi:type="dcterms:W3CDTF">2021-05-30T12:35:31Z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85f1f62-8d2b-4457-869c-0a13c6549635_Enabled">
    <vt:lpwstr>True</vt:lpwstr>
  </property>
  <property fmtid="{D5CDD505-2E9C-101B-9397-08002B2CF9AE}" pid="4" name="MSIP_Label_585f1f62-8d2b-4457-869c-0a13c6549635_SiteId">
    <vt:lpwstr>41ff26dc-250f-4b13-8981-739be8610c21</vt:lpwstr>
  </property>
  <property fmtid="{D5CDD505-2E9C-101B-9397-08002B2CF9AE}" pid="5" name="MSIP_Label_585f1f62-8d2b-4457-869c-0a13c6549635_Owner">
    <vt:lpwstr>AKalaskar2@slb.com</vt:lpwstr>
  </property>
  <property fmtid="{D5CDD505-2E9C-101B-9397-08002B2CF9AE}" pid="6" name="MSIP_Label_585f1f62-8d2b-4457-869c-0a13c6549635_SetDate">
    <vt:lpwstr>2021-05-28T15:46:56.8325345Z</vt:lpwstr>
  </property>
  <property fmtid="{D5CDD505-2E9C-101B-9397-08002B2CF9AE}" pid="7" name="MSIP_Label_585f1f62-8d2b-4457-869c-0a13c6549635_Name">
    <vt:lpwstr>Private</vt:lpwstr>
  </property>
  <property fmtid="{D5CDD505-2E9C-101B-9397-08002B2CF9AE}" pid="8" name="MSIP_Label_585f1f62-8d2b-4457-869c-0a13c6549635_Application">
    <vt:lpwstr>Microsoft Azure Information Protection</vt:lpwstr>
  </property>
  <property fmtid="{D5CDD505-2E9C-101B-9397-08002B2CF9AE}" pid="9" name="MSIP_Label_585f1f62-8d2b-4457-869c-0a13c6549635_ActionId">
    <vt:lpwstr>de41f1ca-cf1b-4a4c-b335-36038f99d9e0</vt:lpwstr>
  </property>
  <property fmtid="{D5CDD505-2E9C-101B-9397-08002B2CF9AE}" pid="10" name="MSIP_Label_585f1f62-8d2b-4457-869c-0a13c6549635_Extended_MSFT_Method">
    <vt:lpwstr>Automatic</vt:lpwstr>
  </property>
  <property fmtid="{D5CDD505-2E9C-101B-9397-08002B2CF9AE}" pid="11" name="MSIP_Label_8bb759f6-5337-4dc5-b19b-e74b6da11f8f_Enabled">
    <vt:lpwstr>True</vt:lpwstr>
  </property>
  <property fmtid="{D5CDD505-2E9C-101B-9397-08002B2CF9AE}" pid="12" name="MSIP_Label_8bb759f6-5337-4dc5-b19b-e74b6da11f8f_SiteId">
    <vt:lpwstr>41ff26dc-250f-4b13-8981-739be8610c21</vt:lpwstr>
  </property>
  <property fmtid="{D5CDD505-2E9C-101B-9397-08002B2CF9AE}" pid="13" name="MSIP_Label_8bb759f6-5337-4dc5-b19b-e74b6da11f8f_Owner">
    <vt:lpwstr>AKalaskar2@slb.com</vt:lpwstr>
  </property>
  <property fmtid="{D5CDD505-2E9C-101B-9397-08002B2CF9AE}" pid="14" name="MSIP_Label_8bb759f6-5337-4dc5-b19b-e74b6da11f8f_SetDate">
    <vt:lpwstr>2021-05-28T15:46:56.8325345Z</vt:lpwstr>
  </property>
  <property fmtid="{D5CDD505-2E9C-101B-9397-08002B2CF9AE}" pid="15" name="MSIP_Label_8bb759f6-5337-4dc5-b19b-e74b6da11f8f_Name">
    <vt:lpwstr>Internal</vt:lpwstr>
  </property>
  <property fmtid="{D5CDD505-2E9C-101B-9397-08002B2CF9AE}" pid="16" name="MSIP_Label_8bb759f6-5337-4dc5-b19b-e74b6da11f8f_Application">
    <vt:lpwstr>Microsoft Azure Information Protection</vt:lpwstr>
  </property>
  <property fmtid="{D5CDD505-2E9C-101B-9397-08002B2CF9AE}" pid="17" name="MSIP_Label_8bb759f6-5337-4dc5-b19b-e74b6da11f8f_ActionId">
    <vt:lpwstr>de41f1ca-cf1b-4a4c-b335-36038f99d9e0</vt:lpwstr>
  </property>
  <property fmtid="{D5CDD505-2E9C-101B-9397-08002B2CF9AE}" pid="18" name="MSIP_Label_8bb759f6-5337-4dc5-b19b-e74b6da11f8f_Parent">
    <vt:lpwstr>585f1f62-8d2b-4457-869c-0a13c6549635</vt:lpwstr>
  </property>
  <property fmtid="{D5CDD505-2E9C-101B-9397-08002B2CF9AE}" pid="19" name="MSIP_Label_8bb759f6-5337-4dc5-b19b-e74b6da11f8f_Extended_MSFT_Method">
    <vt:lpwstr>Automatic</vt:lpwstr>
  </property>
  <property fmtid="{D5CDD505-2E9C-101B-9397-08002B2CF9AE}" pid="20" name="Sensitivity">
    <vt:lpwstr>Private Internal</vt:lpwstr>
  </property>
</Properties>
</file>